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4"/>
  </p:notesMasterIdLst>
  <p:handoutMasterIdLst>
    <p:handoutMasterId r:id="rId15"/>
  </p:handoutMasterIdLst>
  <p:sldIdLst>
    <p:sldId id="454" r:id="rId5"/>
    <p:sldId id="455" r:id="rId6"/>
    <p:sldId id="258" r:id="rId7"/>
    <p:sldId id="289" r:id="rId8"/>
    <p:sldId id="279" r:id="rId9"/>
    <p:sldId id="283" r:id="rId10"/>
    <p:sldId id="290" r:id="rId11"/>
    <p:sldId id="457" r:id="rId12"/>
    <p:sldId id="456" r:id="rId13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1" autoAdjust="0"/>
    <p:restoredTop sz="73810"/>
  </p:normalViewPr>
  <p:slideViewPr>
    <p:cSldViewPr snapToGrid="0">
      <p:cViewPr varScale="1">
        <p:scale>
          <a:sx n="92" d="100"/>
          <a:sy n="92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r>
              <a:rPr lang="nb-NO" dirty="0"/>
              <a:t>Vi kan ikke forestille oss en verden uten kjemiske bindinger</a:t>
            </a:r>
          </a:p>
          <a:p>
            <a:endParaRPr lang="nb-NO" dirty="0"/>
          </a:p>
          <a:p>
            <a:r>
              <a:rPr lang="nb-NO" dirty="0"/>
              <a:t>Uten kjemiske bindinger, eller metalliske bindinger, ville ikke kobberet i ledningene føre strøm.</a:t>
            </a:r>
          </a:p>
          <a:p>
            <a:endParaRPr lang="nb-NO" dirty="0"/>
          </a:p>
          <a:p>
            <a:r>
              <a:rPr lang="nb-NO" dirty="0"/>
              <a:t>Vann ville ikke eksistere. Uten de sterke hydrogenbindingene mellom vannmolekylene ville ikke flytende vann eksistere ved romtemperatur.</a:t>
            </a:r>
          </a:p>
          <a:p>
            <a:endParaRPr lang="nb-NO" dirty="0"/>
          </a:p>
          <a:p>
            <a:r>
              <a:rPr lang="nb-NO" dirty="0"/>
              <a:t>Saltet i maten vår er bundet sammen av ionebindinger.</a:t>
            </a:r>
          </a:p>
          <a:p>
            <a:endParaRPr lang="nb-NO" dirty="0"/>
          </a:p>
          <a:p>
            <a:r>
              <a:rPr lang="nb-NO" dirty="0"/>
              <a:t>Grunnstoffet karbon kan lage flere forbindelser med seg selv, med ulike bindinger.</a:t>
            </a:r>
          </a:p>
          <a:p>
            <a:endParaRPr lang="nb-NO" dirty="0"/>
          </a:p>
          <a:p>
            <a:r>
              <a:rPr lang="nb-NO" dirty="0"/>
              <a:t>På mange måter ER kjemi læren om bindinger mellom atomer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2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2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1C69-9C97-F033-06CE-C61DDFF95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F8A3B-7445-9950-EEA7-ED0D7808C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1A33D-20A1-8897-EB83-8C248FD6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7650-8872-E0E1-D0DA-DCBBE3E2B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18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444F3-AB45-2B6A-4E34-5C0C54B8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AAEC-410C-6F6F-1DDA-8C6B50357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661B6-F79C-AD70-457F-DC07F370A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1D1DF-0CA6-3BF4-B429-E3B3355A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9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 dirty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11431663" cy="505526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07EF-1A49-4BEC-B35C-772E1E2EFEC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4CF4-4951-4824-A36D-2B6BAEF472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‹#›</a:t>
            </a:fld>
            <a:endParaRPr lang="en-US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2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  <p:sldLayoutId id="2147483729" r:id="rId27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binding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07745F-E1C4-4669-2BBE-CC01907B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F5B3A-FCD6-DC1B-5154-4C0BDA49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3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5" name="Picture 4" descr="A drop of water falling into a surface&#10;&#10;Description automatically generated">
            <a:extLst>
              <a:ext uri="{FF2B5EF4-FFF2-40B4-BE49-F238E27FC236}">
                <a16:creationId xmlns:a16="http://schemas.microsoft.com/office/drawing/2014/main" id="{8F4A153D-A4F9-7C48-3006-25EA57AF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r="22897"/>
          <a:stretch/>
        </p:blipFill>
        <p:spPr>
          <a:xfrm>
            <a:off x="335779" y="3967301"/>
            <a:ext cx="2540000" cy="2654300"/>
          </a:xfrm>
          <a:prstGeom prst="rect">
            <a:avLst/>
          </a:prstGeom>
        </p:spPr>
      </p:pic>
      <p:pic>
        <p:nvPicPr>
          <p:cNvPr id="7" name="Picture 6" descr="A group of colored pencils&#10;&#10;Description automatically generated">
            <a:extLst>
              <a:ext uri="{FF2B5EF4-FFF2-40B4-BE49-F238E27FC236}">
                <a16:creationId xmlns:a16="http://schemas.microsoft.com/office/drawing/2014/main" id="{FDAD568E-73DB-A496-F6F6-713DA8E8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4500"/>
            <a:ext cx="2802467" cy="4203701"/>
          </a:xfrm>
          <a:prstGeom prst="rect">
            <a:avLst/>
          </a:prstGeom>
        </p:spPr>
      </p:pic>
      <p:pic>
        <p:nvPicPr>
          <p:cNvPr id="1025" name="Picture 1" descr="A clear faceted gem supported in four clamps attached to a wedding ring">
            <a:extLst>
              <a:ext uri="{FF2B5EF4-FFF2-40B4-BE49-F238E27FC236}">
                <a16:creationId xmlns:a16="http://schemas.microsoft.com/office/drawing/2014/main" id="{7317166D-A93A-E51C-BDEC-09C7B85D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91586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ndefined">
            <a:extLst>
              <a:ext uri="{FF2B5EF4-FFF2-40B4-BE49-F238E27FC236}">
                <a16:creationId xmlns:a16="http://schemas.microsoft.com/office/drawing/2014/main" id="{1580BC14-5C1D-467D-4C81-87C99C63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79" y="444500"/>
            <a:ext cx="208145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18097-63F9-F377-A57B-2CF34462606E}"/>
              </a:ext>
            </a:extLst>
          </p:cNvPr>
          <p:cNvSpPr txBox="1"/>
          <p:nvPr/>
        </p:nvSpPr>
        <p:spPr>
          <a:xfrm>
            <a:off x="3276601" y="818410"/>
            <a:ext cx="4766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</a:rPr>
              <a:t>Vi kan ikke forestille oss en verden uten kjemiske bindinger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D3226-CD45-8E47-B4CB-468D8499D2D7}"/>
              </a:ext>
            </a:extLst>
          </p:cNvPr>
          <p:cNvSpPr txBox="1"/>
          <p:nvPr/>
        </p:nvSpPr>
        <p:spPr>
          <a:xfrm>
            <a:off x="2417232" y="3195929"/>
            <a:ext cx="427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Kobber: En god leder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F29ED-F056-35F2-3EB4-D37289CAD3AB}"/>
              </a:ext>
            </a:extLst>
          </p:cNvPr>
          <p:cNvSpPr txBox="1"/>
          <p:nvPr/>
        </p:nvSpPr>
        <p:spPr>
          <a:xfrm>
            <a:off x="2853264" y="6243181"/>
            <a:ext cx="146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Vann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E1837-924E-2AAD-CC29-A037AF85241B}"/>
              </a:ext>
            </a:extLst>
          </p:cNvPr>
          <p:cNvSpPr txBox="1"/>
          <p:nvPr/>
        </p:nvSpPr>
        <p:spPr>
          <a:xfrm>
            <a:off x="8081432" y="5507329"/>
            <a:ext cx="378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Diamant og grafitt:</a:t>
            </a:r>
          </a:p>
          <a:p>
            <a:r>
              <a:rPr lang="nb-NO" sz="2400" i="1">
                <a:latin typeface="Helvetica Neue" panose="02000503000000020004" pitchFamily="2" charset="0"/>
              </a:rPr>
              <a:t>To former for karbon</a:t>
            </a:r>
          </a:p>
        </p:txBody>
      </p:sp>
      <p:pic>
        <p:nvPicPr>
          <p:cNvPr id="13" name="Picture 12" descr="A pile of small crystals&#10;&#10;Description automatically generated">
            <a:extLst>
              <a:ext uri="{FF2B5EF4-FFF2-40B4-BE49-F238E27FC236}">
                <a16:creationId xmlns:a16="http://schemas.microsoft.com/office/drawing/2014/main" id="{E60CCD15-2F38-A20A-73B3-198BED6F42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38302" r="35706" b="19822"/>
          <a:stretch/>
        </p:blipFill>
        <p:spPr>
          <a:xfrm>
            <a:off x="3844768" y="4449408"/>
            <a:ext cx="2685449" cy="1827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F303C7-7E63-38E2-8398-494A3CB32A56}"/>
              </a:ext>
            </a:extLst>
          </p:cNvPr>
          <p:cNvSpPr txBox="1"/>
          <p:nvPr/>
        </p:nvSpPr>
        <p:spPr>
          <a:xfrm>
            <a:off x="6528597" y="5919641"/>
            <a:ext cx="146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</a:rPr>
              <a:t>Bordsalt</a:t>
            </a:r>
          </a:p>
        </p:txBody>
      </p:sp>
    </p:spTree>
    <p:extLst>
      <p:ext uri="{BB962C8B-B14F-4D97-AF65-F5344CB8AC3E}">
        <p14:creationId xmlns:p14="http://schemas.microsoft.com/office/powerpoint/2010/main" val="35632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D9C5-6B8A-9DA4-8823-7996A7F6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Kovalente bindinger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EFE5-495D-57D9-3CF5-F9C85D23F2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Atomene oppnår </a:t>
            </a:r>
            <a:r>
              <a:rPr lang="nb-NO" u="sng" dirty="0"/>
              <a:t>lukka skall </a:t>
            </a:r>
            <a:r>
              <a:rPr lang="nb-NO" dirty="0"/>
              <a:t>ved å dele valenselektroner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0070E-B5CC-DF10-DF1E-D04FE036DDD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CD718-AC6B-6A6F-3741-58F7979D67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4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6" name="Content Placeholder 8" descr="Purple spots on a white surface&#10;&#10;Description automatically generated">
            <a:extLst>
              <a:ext uri="{FF2B5EF4-FFF2-40B4-BE49-F238E27FC236}">
                <a16:creationId xmlns:a16="http://schemas.microsoft.com/office/drawing/2014/main" id="{F6EF6F13-81EC-07A3-9D7F-A08B6198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5" t="39036" r="27945" b="19027"/>
          <a:stretch/>
        </p:blipFill>
        <p:spPr>
          <a:xfrm rot="5400000">
            <a:off x="1212911" y="1849914"/>
            <a:ext cx="3818225" cy="3583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045AA-065E-1508-ADE1-1BA86059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15" y="1927402"/>
            <a:ext cx="3590576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0A477F-4032-23D4-C30D-93C674ABE86F}"/>
              </a:ext>
            </a:extLst>
          </p:cNvPr>
          <p:cNvSpPr txBox="1"/>
          <p:nvPr/>
        </p:nvSpPr>
        <p:spPr>
          <a:xfrm>
            <a:off x="430059" y="5319894"/>
            <a:ext cx="3468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Elektrontetthet </a:t>
            </a:r>
            <a:r>
              <a:rPr lang="nb-NO" sz="2400" i="1" u="sng">
                <a:latin typeface="Helvetica Neue" panose="02000503000000020004" pitchFamily="2" charset="0"/>
              </a:rPr>
              <a:t>mellom</a:t>
            </a:r>
            <a:r>
              <a:rPr lang="nb-NO" sz="2400" i="1">
                <a:latin typeface="Helvetica Neue" panose="02000503000000020004" pitchFamily="2" charset="0"/>
              </a:rPr>
              <a:t> protonene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E2655-E1AC-7332-1262-DD1A1B4208A8}"/>
              </a:ext>
            </a:extLst>
          </p:cNvPr>
          <p:cNvSpPr txBox="1"/>
          <p:nvPr/>
        </p:nvSpPr>
        <p:spPr>
          <a:xfrm>
            <a:off x="7861036" y="5399704"/>
            <a:ext cx="395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2 elektroner i innerste skall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F26ED-C1C5-6105-A1F5-D6B720B7374E}"/>
              </a:ext>
            </a:extLst>
          </p:cNvPr>
          <p:cNvCxnSpPr/>
          <p:nvPr/>
        </p:nvCxnSpPr>
        <p:spPr>
          <a:xfrm flipV="1">
            <a:off x="5813988" y="1927402"/>
            <a:ext cx="0" cy="3623613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A4D3CA-FC82-D93D-4911-F348533DAB70}"/>
              </a:ext>
            </a:extLst>
          </p:cNvPr>
          <p:cNvSpPr txBox="1"/>
          <p:nvPr/>
        </p:nvSpPr>
        <p:spPr>
          <a:xfrm>
            <a:off x="4815434" y="1458296"/>
            <a:ext cx="395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Større avstand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95E9D-00D8-EDB3-DB57-8FECD7E0D2CD}"/>
              </a:ext>
            </a:extLst>
          </p:cNvPr>
          <p:cNvSpPr txBox="1"/>
          <p:nvPr/>
        </p:nvSpPr>
        <p:spPr>
          <a:xfrm>
            <a:off x="4829289" y="5642364"/>
            <a:ext cx="233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Mindre avstand</a:t>
            </a:r>
          </a:p>
        </p:txBody>
      </p:sp>
    </p:spTree>
    <p:extLst>
      <p:ext uri="{BB962C8B-B14F-4D97-AF65-F5344CB8AC3E}">
        <p14:creationId xmlns:p14="http://schemas.microsoft.com/office/powerpoint/2010/main" val="128000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917A-5EAC-07F5-58A2-B2F66337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Hvordan oppstår kovalente bindinger?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CB3A-CD5C-1B3C-8693-9AFC02FE22E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 dirty="0"/>
              <a:t>Naturen søker </a:t>
            </a:r>
            <a:r>
              <a:rPr lang="nb-NO" u="sng" dirty="0"/>
              <a:t>lavest mulig energi</a:t>
            </a:r>
          </a:p>
          <a:p>
            <a:r>
              <a:rPr lang="nb-NO" dirty="0"/>
              <a:t>Like ladninger frastøtes</a:t>
            </a:r>
          </a:p>
          <a:p>
            <a:pPr marL="0" indent="0">
              <a:buNone/>
            </a:pPr>
            <a:endParaRPr lang="nb-NO" u="sng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63879-FF6E-E6A1-C78A-EA04EB09D4A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5B960-6B55-09EF-97D4-933FF6D24E2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5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11" name="Picture 10" descr="A white paper with arrows and dots&#10;&#10;Description automatically generated">
            <a:extLst>
              <a:ext uri="{FF2B5EF4-FFF2-40B4-BE49-F238E27FC236}">
                <a16:creationId xmlns:a16="http://schemas.microsoft.com/office/drawing/2014/main" id="{651B19F5-EB08-81E1-E1DE-96B7BA126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1" t="15289" r="23000" b="22642"/>
          <a:stretch/>
        </p:blipFill>
        <p:spPr>
          <a:xfrm rot="5400000">
            <a:off x="1220819" y="1759453"/>
            <a:ext cx="3166883" cy="4848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98D7DA-87A8-C97C-0FA2-F68951E63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67" y="1282700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20F22-DB75-2511-47D2-B173CD19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0E24-EAA3-C18D-1B48-B647E16B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Binding mellom to H-atomer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7911-F213-1CFF-D7FB-F25D88925E5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/>
              <a:t>Naturen søker </a:t>
            </a:r>
            <a:r>
              <a:rPr lang="nb-NO" u="sng"/>
              <a:t>lavest mulig energi</a:t>
            </a:r>
          </a:p>
          <a:p>
            <a:r>
              <a:rPr lang="nb-NO"/>
              <a:t>men - </a:t>
            </a:r>
            <a:r>
              <a:rPr lang="nb-NO" u="sng"/>
              <a:t>protoner og elektroner tiltrekkes</a:t>
            </a:r>
          </a:p>
          <a:p>
            <a:endParaRPr lang="nb-NO" u="sng"/>
          </a:p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2A2B-067D-DD99-C575-9FA0A76D07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1BA7D-FADE-EB96-4D32-BEE5026BA83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6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7" name="Picture 6" descr="A drawing of a constellation&#10;&#10;Description automatically generated">
            <a:extLst>
              <a:ext uri="{FF2B5EF4-FFF2-40B4-BE49-F238E27FC236}">
                <a16:creationId xmlns:a16="http://schemas.microsoft.com/office/drawing/2014/main" id="{AA71B8B9-6107-1892-736D-9EEC974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3" t="18789" r="23438" b="24040"/>
          <a:stretch/>
        </p:blipFill>
        <p:spPr>
          <a:xfrm rot="5400000">
            <a:off x="1248177" y="2006121"/>
            <a:ext cx="2971013" cy="4445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0BFF2-8DA5-BA04-38A0-F3B9627626AA}"/>
              </a:ext>
            </a:extLst>
          </p:cNvPr>
          <p:cNvSpPr txBox="1"/>
          <p:nvPr/>
        </p:nvSpPr>
        <p:spPr>
          <a:xfrm>
            <a:off x="6126115" y="5774578"/>
            <a:ext cx="4824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Kvantekjemiske beregninger med </a:t>
            </a:r>
            <a:r>
              <a:rPr lang="nb-NO" sz="2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coupled</a:t>
            </a:r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nb-NO" sz="2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</a:t>
            </a:r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-teori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0E154-82F9-BEB5-656F-FBD17E10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36" y="1273829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6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B231-BAC0-6A8C-089A-A182A6DDB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6381-45D2-DD66-7FCC-D910246B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Binding mellom to H-atomer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A552-1AA1-E84B-49AE-DAFE44D1451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/>
              <a:t>Naturen søker </a:t>
            </a:r>
            <a:r>
              <a:rPr lang="nb-NO" u="sng"/>
              <a:t>lavest mulig energi</a:t>
            </a:r>
          </a:p>
          <a:p>
            <a:r>
              <a:rPr lang="nb-NO"/>
              <a:t>men - </a:t>
            </a:r>
            <a:r>
              <a:rPr lang="nb-NO" u="sng"/>
              <a:t>protoner og elektroner tiltrekkes</a:t>
            </a:r>
          </a:p>
          <a:p>
            <a:r>
              <a:rPr lang="nb-NO"/>
              <a:t>Likevekt ved R = 72 </a:t>
            </a:r>
            <a:r>
              <a:rPr lang="nb-NO" err="1"/>
              <a:t>pm</a:t>
            </a:r>
            <a:endParaRPr lang="nb-NO"/>
          </a:p>
          <a:p>
            <a:endParaRPr lang="nb-NO" u="sng"/>
          </a:p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23AE-3DF7-78A2-05F2-C1297A2B0F9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85062-B126-0B4A-77FE-4E7AAD8D608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7</a:t>
            </a:fld>
            <a:endParaRPr lang="en-US">
              <a:latin typeface="Helvetica Neue" panose="02000503000000020004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C069E1-B587-1C93-3A5D-F2EAE453CA0B}"/>
              </a:ext>
            </a:extLst>
          </p:cNvPr>
          <p:cNvSpPr/>
          <p:nvPr/>
        </p:nvSpPr>
        <p:spPr>
          <a:xfrm>
            <a:off x="7245927" y="4862945"/>
            <a:ext cx="249382" cy="2493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B98D0-76ED-6C70-851A-9BC9DC51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936" y="1273829"/>
            <a:ext cx="5626100" cy="4292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783FD1-D5E7-52B8-6F5E-A953608C0C86}"/>
              </a:ext>
            </a:extLst>
          </p:cNvPr>
          <p:cNvCxnSpPr/>
          <p:nvPr/>
        </p:nvCxnSpPr>
        <p:spPr>
          <a:xfrm>
            <a:off x="3934691" y="2951018"/>
            <a:ext cx="3560618" cy="1690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6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A57E-F5C1-924F-874C-8665FE3A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Kovalent binding i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DB97-9EDA-8D03-97E6-42EE22F92CA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skal studere </a:t>
            </a:r>
            <a:r>
              <a:rPr lang="nb-NO" u="sng" dirty="0"/>
              <a:t>binding i toatomige molekyl</a:t>
            </a:r>
          </a:p>
          <a:p>
            <a:r>
              <a:rPr lang="nb-NO" dirty="0"/>
              <a:t>LCAO-metoden for kombinasjon av </a:t>
            </a:r>
            <a:r>
              <a:rPr lang="nb-NO" dirty="0" err="1"/>
              <a:t>AOer</a:t>
            </a:r>
            <a:r>
              <a:rPr lang="nb-NO" dirty="0"/>
              <a:t> til </a:t>
            </a:r>
            <a:r>
              <a:rPr lang="nb-NO" dirty="0" err="1"/>
              <a:t>MOer</a:t>
            </a:r>
            <a:endParaRPr lang="nb-NO" dirty="0"/>
          </a:p>
          <a:p>
            <a:pPr lvl="1"/>
            <a:r>
              <a:rPr lang="nb-NO" dirty="0"/>
              <a:t>(Nå er det faktisk molekylers orbitaler!)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for molekyler</a:t>
            </a:r>
          </a:p>
          <a:p>
            <a:endParaRPr lang="nb-NO" dirty="0"/>
          </a:p>
          <a:p>
            <a:r>
              <a:rPr lang="nb-NO" dirty="0"/>
              <a:t>(Oppdater denne sliden)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4D19C-8081-5C03-CA6A-B62C349CDBA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0AC3-B11D-F37A-CA25-CE22CB8384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8</a:t>
            </a:fld>
            <a:endParaRPr lang="en-US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6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8A32-D980-DF2A-4E9F-5E9977CB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6459E2F-2C37-4FAF-8AEA-97709E835B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F57CA31-B691-4E99-76AE-A9F76DB34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AFD7CE-5412-3403-5909-2ABAB8E74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Born</a:t>
            </a:r>
            <a:r>
              <a:rPr lang="nb-NO" dirty="0"/>
              <a:t>-Oppenheimer-tilnærmingen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6022E-DDC9-8F64-AC4D-471A5AD9B0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19912</TotalTime>
  <Words>504</Words>
  <Application>Microsoft Macintosh PowerPoint</Application>
  <PresentationFormat>Widescreen</PresentationFormat>
  <Paragraphs>88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Arial, sans-serif</vt:lpstr>
      <vt:lpstr>Calibri</vt:lpstr>
      <vt:lpstr>Helvetica Neue</vt:lpstr>
      <vt:lpstr>Office Theme</vt:lpstr>
      <vt:lpstr>KJM2601 – forelesning 16</vt:lpstr>
      <vt:lpstr>Kjemisk binding</vt:lpstr>
      <vt:lpstr>PowerPoint Presentation</vt:lpstr>
      <vt:lpstr>Kovalente bindinger</vt:lpstr>
      <vt:lpstr>Hvordan oppstår kovalente bindinger?</vt:lpstr>
      <vt:lpstr>Binding mellom to H-atomer</vt:lpstr>
      <vt:lpstr>Binding mellom to H-atomer</vt:lpstr>
      <vt:lpstr>Kovalent binding i toatomige molekyl</vt:lpstr>
      <vt:lpstr>Born-Oppenheimer-tilnærmingen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82</cp:revision>
  <cp:lastPrinted>2024-09-26T08:04:23Z</cp:lastPrinted>
  <dcterms:created xsi:type="dcterms:W3CDTF">2024-08-23T10:30:26Z</dcterms:created>
  <dcterms:modified xsi:type="dcterms:W3CDTF">2024-10-23T13:49:37Z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